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66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26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6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ISH GN" userId="625313e3a1b95115" providerId="LiveId" clId="{8AE5971D-4FBE-4A86-A539-0728DE92462F}"/>
    <pc:docChg chg="custSel modSld">
      <pc:chgData name="GIRISH GN" userId="625313e3a1b95115" providerId="LiveId" clId="{8AE5971D-4FBE-4A86-A539-0728DE92462F}" dt="2021-01-04T10:20:26.961" v="0" actId="478"/>
      <pc:docMkLst>
        <pc:docMk/>
      </pc:docMkLst>
      <pc:sldChg chg="delSp">
        <pc:chgData name="GIRISH GN" userId="625313e3a1b95115" providerId="LiveId" clId="{8AE5971D-4FBE-4A86-A539-0728DE92462F}" dt="2021-01-04T10:20:26.961" v="0" actId="478"/>
        <pc:sldMkLst>
          <pc:docMk/>
          <pc:sldMk cId="1007273567" sldId="267"/>
        </pc:sldMkLst>
        <pc:spChg chg="del">
          <ac:chgData name="GIRISH GN" userId="625313e3a1b95115" providerId="LiveId" clId="{8AE5971D-4FBE-4A86-A539-0728DE92462F}" dt="2021-01-04T10:20:26.961" v="0" actId="478"/>
          <ac:spMkLst>
            <pc:docMk/>
            <pc:sldMk cId="1007273567" sldId="267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950B7-DEE0-4452-943F-D7640C0F616D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E1CBB-3203-4B77-AAA8-F8AE78B04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9pPr>
          </a:lstStyle>
          <a:p>
            <a:fld id="{65F88958-EEEB-43D0-A53C-654AF833F731}" type="datetime9">
              <a:rPr lang="en-US"/>
              <a:pPr/>
              <a:t>4/7/2022 8:10:36 PM</a:t>
            </a:fld>
            <a:endParaRPr lang="en-US"/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9pPr>
          </a:lstStyle>
          <a:p>
            <a:fld id="{122EE1C0-7FA9-43EA-81CE-E7BBF6FF0FAB}" type="slidenum">
              <a:rPr lang="en-US"/>
              <a:pPr/>
              <a:t>3</a:t>
            </a:fld>
            <a:endParaRPr lang="en-US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dataset is the 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3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40277-2AFB-49CE-AF0D-E92FEC8FB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51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xmlns="" id="{CCF9722C-4DAE-41A5-9614-BC70797E8B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xmlns="" id="{FB29DACA-B81D-4C06-BC82-0C6CB6010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xmlns="" id="{B1122E61-9E7D-46D9-94B4-721C0785A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2C3471-BD2B-436B-A04B-4DDA0E3D59D6}" type="slidenum">
              <a:rPr lang="en-IN" alt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I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1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40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3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0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7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4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64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9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F66EA-87B5-435F-9982-86032DE1FA7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34B84-53F2-43A2-A03F-A1574345E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27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mlr.or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1"/>
            <a:ext cx="7848600" cy="1981199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1338AD"/>
                </a:solidFill>
                <a:latin typeface="+mn-lt"/>
              </a:rPr>
              <a:t/>
            </a:r>
            <a:br>
              <a:rPr lang="en-US" sz="2400" b="1" dirty="0">
                <a:solidFill>
                  <a:srgbClr val="1338AD"/>
                </a:solidFill>
                <a:latin typeface="+mn-lt"/>
              </a:rPr>
            </a:br>
            <a:r>
              <a:rPr lang="en-US" sz="3600" b="1" dirty="0" smtClean="0">
                <a:solidFill>
                  <a:srgbClr val="1338AD"/>
                </a:solidFill>
                <a:latin typeface="+mn-lt"/>
              </a:rPr>
              <a:t>Supervised and Unsupervised Learning</a:t>
            </a:r>
            <a:r>
              <a:rPr lang="en-US" sz="3600" b="1" dirty="0">
                <a:solidFill>
                  <a:srgbClr val="1338AD"/>
                </a:solidFill>
                <a:latin typeface="+mn-lt"/>
                <a:cs typeface="Arial" pitchFamily="34" charset="0"/>
              </a:rPr>
              <a:t/>
            </a:r>
            <a:br>
              <a:rPr lang="en-US" sz="3600" b="1" dirty="0">
                <a:solidFill>
                  <a:srgbClr val="1338AD"/>
                </a:solidFill>
                <a:latin typeface="+mn-lt"/>
                <a:cs typeface="Arial" pitchFamily="34" charset="0"/>
              </a:rPr>
            </a:br>
            <a:endParaRPr lang="en-US" sz="2400" b="1" dirty="0">
              <a:solidFill>
                <a:srgbClr val="1338A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37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338AD"/>
                </a:solidFill>
              </a:rPr>
              <a:t>Supervised Learning</a:t>
            </a:r>
            <a:endParaRPr lang="en-US" dirty="0">
              <a:solidFill>
                <a:srgbClr val="1338A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 smtClean="0">
                <a:solidFill>
                  <a:schemeClr val="accent6">
                    <a:lumMod val="75000"/>
                  </a:schemeClr>
                </a:solidFill>
              </a:rPr>
              <a:t>Advantage</a:t>
            </a:r>
          </a:p>
          <a:p>
            <a:r>
              <a:rPr lang="en-IN" sz="2800" dirty="0"/>
              <a:t>You have full control over what the machine is learning. </a:t>
            </a:r>
          </a:p>
          <a:p>
            <a:pPr lvl="1"/>
            <a:endParaRPr lang="en-IN" dirty="0"/>
          </a:p>
          <a:p>
            <a:r>
              <a:rPr lang="en-IN" sz="2800" dirty="0"/>
              <a:t>You can easily test and debug your learning machine. </a:t>
            </a:r>
          </a:p>
          <a:p>
            <a:pPr lvl="1"/>
            <a:r>
              <a:rPr lang="en-IN" dirty="0"/>
              <a:t>Since the labelled data  is available you can easily inspect its output and find out what errors it’s making on what type of input data.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500" dirty="0" smtClean="0"/>
          </a:p>
        </p:txBody>
      </p:sp>
    </p:spTree>
    <p:extLst>
      <p:ext uri="{BB962C8B-B14F-4D97-AF65-F5344CB8AC3E}">
        <p14:creationId xmlns:p14="http://schemas.microsoft.com/office/powerpoint/2010/main" val="39664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338AD"/>
                </a:solidFill>
              </a:rPr>
              <a:t>Supervised Learning</a:t>
            </a:r>
            <a:endParaRPr lang="en-US" dirty="0">
              <a:solidFill>
                <a:srgbClr val="1338A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500" dirty="0" smtClean="0">
                <a:solidFill>
                  <a:schemeClr val="accent6">
                    <a:lumMod val="75000"/>
                  </a:schemeClr>
                </a:solidFill>
              </a:rPr>
              <a:t>Disadvantage</a:t>
            </a:r>
          </a:p>
          <a:p>
            <a:r>
              <a:rPr lang="en-IN" sz="3600" dirty="0"/>
              <a:t>Collecting and labelling data is expensive and time-consuming.</a:t>
            </a:r>
          </a:p>
          <a:p>
            <a:pPr marL="0" indent="0">
              <a:buNone/>
            </a:pPr>
            <a:r>
              <a:rPr lang="en-IN" sz="3600" dirty="0" smtClean="0"/>
              <a:t>    </a:t>
            </a:r>
            <a:r>
              <a:rPr lang="en-IN" sz="3100" dirty="0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r>
              <a:rPr lang="en-IN" sz="3100" dirty="0">
                <a:solidFill>
                  <a:schemeClr val="accent6">
                    <a:lumMod val="75000"/>
                  </a:schemeClr>
                </a:solidFill>
              </a:rPr>
              <a:t>: Speech Recognition, Medical Image Analysis, etc</a:t>
            </a:r>
            <a:r>
              <a:rPr lang="en-IN" sz="31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en-IN" sz="31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 smtClean="0"/>
          </a:p>
          <a:p>
            <a:pPr marL="0" indent="0">
              <a:buNone/>
            </a:pPr>
            <a:endParaRPr lang="en-IN" sz="3600" dirty="0"/>
          </a:p>
          <a:p>
            <a:r>
              <a:rPr lang="en-IN" sz="3600" dirty="0"/>
              <a:t>Errors in your training data might confuse your algorithm and lower its accuracy. Garbage-in -&gt; Garbage-out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500" dirty="0" smtClea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CD83DE7-D326-462E-9F12-3C0D98890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2819400"/>
            <a:ext cx="2358488" cy="2286000"/>
          </a:xfrm>
          <a:prstGeom prst="rect">
            <a:avLst/>
          </a:prstGeom>
        </p:spPr>
      </p:pic>
      <p:pic>
        <p:nvPicPr>
          <p:cNvPr id="5" name="Picture 4" descr="A picture containing worm, dark&#10;&#10;Description automatically generated">
            <a:extLst>
              <a:ext uri="{FF2B5EF4-FFF2-40B4-BE49-F238E27FC236}">
                <a16:creationId xmlns:a16="http://schemas.microsoft.com/office/drawing/2014/main" xmlns="" id="{3C01A49A-DCBC-44D8-BFF3-3C33AE85E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90" y="2804160"/>
            <a:ext cx="2359739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91637B-0373-47A7-997D-07BF4DF3B103}"/>
              </a:ext>
            </a:extLst>
          </p:cNvPr>
          <p:cNvSpPr txBox="1"/>
          <p:nvPr/>
        </p:nvSpPr>
        <p:spPr>
          <a:xfrm>
            <a:off x="1981200" y="5105400"/>
            <a:ext cx="210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Original Retinal Scan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0FF755-4226-4379-92DF-7AFBFA68732F}"/>
              </a:ext>
            </a:extLst>
          </p:cNvPr>
          <p:cNvSpPr txBox="1"/>
          <p:nvPr/>
        </p:nvSpPr>
        <p:spPr>
          <a:xfrm>
            <a:off x="4393180" y="5105400"/>
            <a:ext cx="33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Intra-retinal cysts annotated scan</a:t>
            </a:r>
          </a:p>
        </p:txBody>
      </p:sp>
    </p:spTree>
    <p:extLst>
      <p:ext uri="{BB962C8B-B14F-4D97-AF65-F5344CB8AC3E}">
        <p14:creationId xmlns:p14="http://schemas.microsoft.com/office/powerpoint/2010/main" val="39087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23CD97-13A2-9242-8CBD-F0911298A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1338AD"/>
                </a:solidFill>
              </a:rPr>
              <a:t>Unsupervised</a:t>
            </a:r>
            <a:r>
              <a:rPr lang="zh-CN" altLang="en-US" sz="4000" dirty="0">
                <a:solidFill>
                  <a:srgbClr val="1338AD"/>
                </a:solidFill>
              </a:rPr>
              <a:t> </a:t>
            </a:r>
            <a:r>
              <a:rPr lang="en-US" altLang="zh-CN" sz="4000" dirty="0">
                <a:solidFill>
                  <a:srgbClr val="1338AD"/>
                </a:solidFill>
              </a:rPr>
              <a:t>Learning</a:t>
            </a:r>
            <a:endParaRPr lang="en-US" sz="4000" dirty="0">
              <a:solidFill>
                <a:srgbClr val="1338A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A516486-0E46-934F-91B8-B51020FDC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</p:spPr>
            <p:txBody>
              <a:bodyPr/>
              <a:lstStyle/>
              <a:p>
                <a:r>
                  <a:rPr lang="zh-CN" altLang="en-US" dirty="0"/>
                  <a:t> </a:t>
                </a:r>
                <a:r>
                  <a:rPr lang="en-US" altLang="zh-CN" dirty="0"/>
                  <a:t>Dataset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contains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no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labels: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Goal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/>
                  <a:t>(vaguely-posed):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interesting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A516486-0E46-934F-91B8-B51020FDC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  <a:blipFill rotWithShape="1">
                <a:blip r:embed="rId3"/>
                <a:stretch>
                  <a:fillRect l="-1630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D06B69-3AF3-5143-B881-0B1819FD03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384471"/>
            <a:ext cx="3950030" cy="2633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0F26EE1-D1DB-CE44-8B91-0C9FAD4DF7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634" y="3384352"/>
            <a:ext cx="3950208" cy="263347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95BC4F1-3FAC-EC42-ACE2-68CBF6D2F442}"/>
              </a:ext>
            </a:extLst>
          </p:cNvPr>
          <p:cNvSpPr txBox="1">
            <a:spLocks/>
          </p:cNvSpPr>
          <p:nvPr/>
        </p:nvSpPr>
        <p:spPr>
          <a:xfrm>
            <a:off x="1407472" y="3184839"/>
            <a:ext cx="183449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supervised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721D410F-7A8B-D643-98B1-D3E43A99BAA6}"/>
              </a:ext>
            </a:extLst>
          </p:cNvPr>
          <p:cNvSpPr txBox="1">
            <a:spLocks/>
          </p:cNvSpPr>
          <p:nvPr/>
        </p:nvSpPr>
        <p:spPr>
          <a:xfrm>
            <a:off x="5819865" y="3184839"/>
            <a:ext cx="2219730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33A35-DB58-C647-8F13-62078BCE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338AD"/>
                </a:solidFill>
              </a:rPr>
              <a:t>Clustering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E00BBFD-826B-9444-8CCA-8C6C07A2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168" y="1600200"/>
            <a:ext cx="4677464" cy="31183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9D70BDA4-F7E3-144C-9204-B08A52454124}"/>
              </a:ext>
            </a:extLst>
          </p:cNvPr>
          <p:cNvSpPr/>
          <p:nvPr/>
        </p:nvSpPr>
        <p:spPr>
          <a:xfrm>
            <a:off x="2579795" y="3198348"/>
            <a:ext cx="2101933" cy="1318161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0D7B96CA-9938-0F46-8220-51BC49FC9625}"/>
              </a:ext>
            </a:extLst>
          </p:cNvPr>
          <p:cNvSpPr/>
          <p:nvPr/>
        </p:nvSpPr>
        <p:spPr>
          <a:xfrm>
            <a:off x="4287862" y="1767451"/>
            <a:ext cx="2397946" cy="1787037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69FD2DE5-A52B-144D-AFDC-29D2BE5780B1}"/>
              </a:ext>
            </a:extLst>
          </p:cNvPr>
          <p:cNvSpPr/>
          <p:nvPr/>
        </p:nvSpPr>
        <p:spPr>
          <a:xfrm>
            <a:off x="4681728" y="3554488"/>
            <a:ext cx="2250118" cy="779750"/>
          </a:xfrm>
          <a:prstGeom prst="ellipse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4B169F-C4ED-D34B-9A2A-C7B615CE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16658"/>
            <a:ext cx="8563356" cy="85014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338AD"/>
                </a:solidFill>
              </a:rPr>
              <a:t>Clustering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5FC33F-F042-4D4E-8466-EC7504B7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7"/>
          <a:stretch/>
        </p:blipFill>
        <p:spPr>
          <a:xfrm>
            <a:off x="1329393" y="2101931"/>
            <a:ext cx="6409013" cy="32909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522967B-D900-284C-8812-81A39C52196E}"/>
              </a:ext>
            </a:extLst>
          </p:cNvPr>
          <p:cNvSpPr txBox="1">
            <a:spLocks/>
          </p:cNvSpPr>
          <p:nvPr/>
        </p:nvSpPr>
        <p:spPr>
          <a:xfrm rot="16200000">
            <a:off x="2434057" y="1427832"/>
            <a:ext cx="1230111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Genes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DD5A016-4F69-A44E-8768-FFEFE3F07E94}"/>
              </a:ext>
            </a:extLst>
          </p:cNvPr>
          <p:cNvSpPr txBox="1">
            <a:spLocks/>
          </p:cNvSpPr>
          <p:nvPr/>
        </p:nvSpPr>
        <p:spPr>
          <a:xfrm>
            <a:off x="3731066" y="5534715"/>
            <a:ext cx="3655386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Individuals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xmlns="" id="{0AE0570C-4468-0C4B-833F-9D8AD455A7C2}"/>
              </a:ext>
            </a:extLst>
          </p:cNvPr>
          <p:cNvSpPr/>
          <p:nvPr/>
        </p:nvSpPr>
        <p:spPr>
          <a:xfrm rot="16200000">
            <a:off x="1473930" y="1669479"/>
            <a:ext cx="245959" cy="51128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7034BF79-D801-7742-AFCF-A67D0963F6A7}"/>
              </a:ext>
            </a:extLst>
          </p:cNvPr>
          <p:cNvSpPr/>
          <p:nvPr/>
        </p:nvSpPr>
        <p:spPr>
          <a:xfrm rot="16200000">
            <a:off x="2180352" y="1614224"/>
            <a:ext cx="245959" cy="62179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xmlns="" id="{9284E1EF-46C2-6241-8A51-B1DDD66D594C}"/>
              </a:ext>
            </a:extLst>
          </p:cNvPr>
          <p:cNvSpPr/>
          <p:nvPr/>
        </p:nvSpPr>
        <p:spPr>
          <a:xfrm rot="16200000">
            <a:off x="3490669" y="1053710"/>
            <a:ext cx="245959" cy="171907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FD966CA0-C692-EB49-9D8F-4045DE68AA7F}"/>
              </a:ext>
            </a:extLst>
          </p:cNvPr>
          <p:cNvSpPr/>
          <p:nvPr/>
        </p:nvSpPr>
        <p:spPr>
          <a:xfrm rot="16200000">
            <a:off x="4767536" y="1567052"/>
            <a:ext cx="245959" cy="71323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xmlns="" id="{437246ED-2981-EE47-B8DF-62B8D405E044}"/>
              </a:ext>
            </a:extLst>
          </p:cNvPr>
          <p:cNvSpPr/>
          <p:nvPr/>
        </p:nvSpPr>
        <p:spPr>
          <a:xfrm rot="16200000">
            <a:off x="5343609" y="1704212"/>
            <a:ext cx="245959" cy="4389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xmlns="" id="{ED3CE169-BBB1-4742-A73A-015246C998B5}"/>
              </a:ext>
            </a:extLst>
          </p:cNvPr>
          <p:cNvSpPr/>
          <p:nvPr/>
        </p:nvSpPr>
        <p:spPr>
          <a:xfrm rot="16200000">
            <a:off x="6101613" y="1475612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6970696E-1AE4-6E44-AAFB-F9F8894C065D}"/>
              </a:ext>
            </a:extLst>
          </p:cNvPr>
          <p:cNvSpPr/>
          <p:nvPr/>
        </p:nvSpPr>
        <p:spPr>
          <a:xfrm rot="16200000">
            <a:off x="7088217" y="1459977"/>
            <a:ext cx="245959" cy="896112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052524E-A6CB-1F43-B179-98C377B0ADF3}"/>
              </a:ext>
            </a:extLst>
          </p:cNvPr>
          <p:cNvSpPr txBox="1"/>
          <p:nvPr/>
        </p:nvSpPr>
        <p:spPr>
          <a:xfrm>
            <a:off x="-166256" y="5943600"/>
            <a:ext cx="9357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Identifying Regulatory Mechanisms using Individual Variation Reveals Key Role for Chromatin Modification.  [Su-In Lee, Dana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Pe'er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, Aimee M. Dudley, George M. Church and Daphne Koller. ’06]</a:t>
            </a:r>
          </a:p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7A6EC50-A22D-D34D-8A17-0DB130AEB79B}"/>
              </a:ext>
            </a:extLst>
          </p:cNvPr>
          <p:cNvSpPr txBox="1"/>
          <p:nvPr/>
        </p:nvSpPr>
        <p:spPr>
          <a:xfrm>
            <a:off x="6409832" y="1240227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7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28FCF5C-A0F7-F74F-B677-0BB51126F4F4}"/>
              </a:ext>
            </a:extLst>
          </p:cNvPr>
          <p:cNvSpPr txBox="1"/>
          <p:nvPr/>
        </p:nvSpPr>
        <p:spPr>
          <a:xfrm>
            <a:off x="528029" y="1246909"/>
            <a:ext cx="160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Cluster 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C60596-166E-4759-8D9F-6109D32E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sz="4000" dirty="0">
                <a:solidFill>
                  <a:srgbClr val="1338AD"/>
                </a:solidFill>
              </a:rPr>
              <a:t>Need for U</a:t>
            </a:r>
            <a:r>
              <a:rPr lang="en-IN" sz="4000" dirty="0" smtClean="0">
                <a:solidFill>
                  <a:srgbClr val="1338AD"/>
                </a:solidFill>
              </a:rPr>
              <a:t>nsupervised </a:t>
            </a:r>
            <a:r>
              <a:rPr lang="en-IN" sz="4000" dirty="0">
                <a:solidFill>
                  <a:srgbClr val="1338AD"/>
                </a:solidFill>
              </a:rPr>
              <a:t>L</a:t>
            </a:r>
            <a:r>
              <a:rPr lang="en-IN" sz="4000" dirty="0" smtClean="0">
                <a:solidFill>
                  <a:srgbClr val="1338AD"/>
                </a:solidFill>
              </a:rPr>
              <a:t>earning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66C8BB-20E9-4FBD-B607-45B245BD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Annotating large datasets is very costly and time consuming. Example: Speech Recognition, Medical Image Analysis, etc.</a:t>
            </a:r>
          </a:p>
          <a:p>
            <a:endParaRPr lang="en-IN" dirty="0"/>
          </a:p>
          <a:p>
            <a:r>
              <a:rPr lang="en-IN" dirty="0"/>
              <a:t>There may be cases where we don’t know how many/what classes is the data divided into. </a:t>
            </a:r>
          </a:p>
          <a:p>
            <a:pPr marL="0" indent="0">
              <a:buNone/>
            </a:pPr>
            <a:r>
              <a:rPr lang="en-IN" dirty="0"/>
              <a:t>    Example: Data Mining, Sentimental Analysis.</a:t>
            </a:r>
          </a:p>
          <a:p>
            <a:endParaRPr lang="en-IN" dirty="0"/>
          </a:p>
          <a:p>
            <a:r>
              <a:rPr lang="en-IN" dirty="0"/>
              <a:t>We may want to use clustering to gain some insight into the structure of the data before designing a classifier.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81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1338AD"/>
                </a:solidFill>
              </a:rPr>
              <a:t>Disadvantages of </a:t>
            </a:r>
            <a:r>
              <a:rPr lang="en-IN" dirty="0" smtClean="0">
                <a:solidFill>
                  <a:srgbClr val="1338AD"/>
                </a:solidFill>
              </a:rPr>
              <a:t>Unsupervised Learning</a:t>
            </a:r>
            <a:endParaRPr lang="en-IN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Unsupervised Learning is harder as compared to Supervised Learning. Since, making the inference is difficult due to unavailable labels.</a:t>
            </a:r>
          </a:p>
          <a:p>
            <a:endParaRPr lang="en-IN" dirty="0"/>
          </a:p>
          <a:p>
            <a:r>
              <a:rPr lang="en-IN" dirty="0"/>
              <a:t>How do we know if results are meaningful since it has unlabelled data?</a:t>
            </a:r>
          </a:p>
          <a:p>
            <a:pPr lvl="1"/>
            <a:r>
              <a:rPr lang="en-IN" dirty="0"/>
              <a:t>External evaluation- Expert analysis.</a:t>
            </a:r>
          </a:p>
          <a:p>
            <a:pPr lvl="1"/>
            <a:r>
              <a:rPr lang="en-IN" dirty="0"/>
              <a:t>Internal evaluation- Objective function.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71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xmlns="" id="{C893E0B0-46BE-4463-8D4D-05B726D6C3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0213" y="228600"/>
            <a:ext cx="5743575" cy="533400"/>
          </a:xfrm>
        </p:spPr>
        <p:txBody>
          <a:bodyPr anchor="b"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>
                <a:solidFill>
                  <a:srgbClr val="1338AD"/>
                </a:solidFill>
              </a:rPr>
              <a:t>Reinforcement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39DB570-1E61-4FA0-99C6-3687E4BA86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43000" y="2141538"/>
            <a:ext cx="6858000" cy="4716462"/>
          </a:xfrm>
          <a:prstGeom prst="rect">
            <a:avLst/>
          </a:prstGeom>
          <a:solidFill>
            <a:srgbClr val="4A8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xmlns="" id="{0312EEDC-BDD1-43AF-A5CB-F285472E27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23975" y="2422525"/>
            <a:ext cx="3157538" cy="39306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2533" name="Content Placeholder 4">
            <a:extLst>
              <a:ext uri="{FF2B5EF4-FFF2-40B4-BE49-F238E27FC236}">
                <a16:creationId xmlns:a16="http://schemas.microsoft.com/office/drawing/2014/main" xmlns="" id="{C16CF760-6151-48D4-AEB4-AAEAB16C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886076"/>
            <a:ext cx="2957513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1DC38B4B-C907-4FA4-AB75-79DCCC529C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61297" y="2422525"/>
            <a:ext cx="3157538" cy="39306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535" name="Rectangle 6">
            <a:extLst>
              <a:ext uri="{FF2B5EF4-FFF2-40B4-BE49-F238E27FC236}">
                <a16:creationId xmlns:a16="http://schemas.microsoft.com/office/drawing/2014/main" xmlns="" id="{7846A204-2A3B-470C-B518-B674A1A2A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857071"/>
            <a:ext cx="8534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2400" dirty="0">
                <a:solidFill>
                  <a:srgbClr val="000000"/>
                </a:solidFill>
              </a:rPr>
              <a:t>A reinforcement learning algorithm, or agent, learns by interacting with its environment. The agent receives rewards by performing correctly and penalties for performing incorrectly. </a:t>
            </a:r>
          </a:p>
        </p:txBody>
      </p:sp>
      <p:sp>
        <p:nvSpPr>
          <p:cNvPr id="22536" name="Content Placeholder 9">
            <a:extLst>
              <a:ext uri="{FF2B5EF4-FFF2-40B4-BE49-F238E27FC236}">
                <a16:creationId xmlns:a16="http://schemas.microsoft.com/office/drawing/2014/main" xmlns="" id="{0E6F9ECD-0BAC-4781-BB28-85D3E940BA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85950" y="6370639"/>
            <a:ext cx="5743575" cy="528637"/>
          </a:xfrm>
        </p:spPr>
        <p:txBody>
          <a:bodyPr>
            <a:normAutofit fontScale="85000" lnSpcReduction="10000"/>
          </a:bodyPr>
          <a:lstStyle/>
          <a:p>
            <a:pPr marL="0" indent="0"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en-US" sz="2400"/>
              <a:t>Reinforcement learning example: Fire fighting agent</a:t>
            </a:r>
          </a:p>
        </p:txBody>
      </p:sp>
      <p:pic>
        <p:nvPicPr>
          <p:cNvPr id="22537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E84934F-E39F-4B28-AF82-C29DFCF2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94" y="3276600"/>
            <a:ext cx="3132535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C60596-166E-4759-8D9F-6109D32E8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1338AD"/>
                </a:solidFill>
              </a:rPr>
              <a:t>Need for </a:t>
            </a:r>
            <a:r>
              <a:rPr lang="en-IN" sz="4000" dirty="0" smtClean="0">
                <a:solidFill>
                  <a:srgbClr val="1338AD"/>
                </a:solidFill>
              </a:rPr>
              <a:t>Reinforcement Learning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66C8BB-20E9-4FBD-B607-45B245BD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IN" sz="3000" dirty="0"/>
              <a:t>Reinforcement learning can be used to solve very complex problems that cannot be solved by conventional techniques</a:t>
            </a:r>
            <a:r>
              <a:rPr lang="en-IN" sz="3000" dirty="0" smtClean="0"/>
              <a:t>.</a:t>
            </a:r>
            <a:endParaRPr lang="en-IN" sz="3000" dirty="0"/>
          </a:p>
          <a:p>
            <a:r>
              <a:rPr lang="en-IN" sz="3000" dirty="0"/>
              <a:t>In the absence of a training dataset, it is bound to learn from its experience</a:t>
            </a:r>
            <a:r>
              <a:rPr lang="en-IN" sz="3000" dirty="0" smtClean="0"/>
              <a:t>.</a:t>
            </a:r>
            <a:endParaRPr lang="en-IN" sz="3000" dirty="0"/>
          </a:p>
          <a:p>
            <a:r>
              <a:rPr lang="en-IN" sz="3000" dirty="0"/>
              <a:t>Reinforcement learning models can outperform humans in many tasks and learning process is </a:t>
            </a:r>
            <a:r>
              <a:rPr lang="en-IN" sz="3000" dirty="0" smtClean="0"/>
              <a:t>similar </a:t>
            </a:r>
            <a:r>
              <a:rPr lang="en-IN" sz="3000" dirty="0"/>
              <a:t>to human learning. </a:t>
            </a:r>
            <a:endParaRPr lang="en-IN" sz="3000" dirty="0" smtClean="0"/>
          </a:p>
          <a:p>
            <a:r>
              <a:rPr lang="en-IN" sz="3000" dirty="0" err="1" smtClean="0"/>
              <a:t>DeepMind’s</a:t>
            </a:r>
            <a:r>
              <a:rPr lang="en-IN" sz="3000" dirty="0" smtClean="0"/>
              <a:t> </a:t>
            </a:r>
            <a:r>
              <a:rPr lang="en-IN" sz="3000" dirty="0"/>
              <a:t>AlphaGo program, a reinforcement learning model, beat the world champion </a:t>
            </a:r>
            <a:r>
              <a:rPr lang="en-IN" sz="3000" i="1" dirty="0"/>
              <a:t>Lee Sedol</a:t>
            </a:r>
            <a:r>
              <a:rPr lang="en-IN" sz="3000" dirty="0"/>
              <a:t> at the game of </a:t>
            </a:r>
            <a:r>
              <a:rPr lang="en-IN" sz="3000" i="1" dirty="0"/>
              <a:t>Go</a:t>
            </a:r>
            <a:r>
              <a:rPr lang="en-IN" sz="3000" dirty="0"/>
              <a:t> in March 2016. </a:t>
            </a: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1767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1338AD"/>
                </a:solidFill>
              </a:rPr>
              <a:t>Disadvantages of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Autofit/>
          </a:bodyPr>
          <a:lstStyle/>
          <a:p>
            <a:r>
              <a:rPr lang="en-IN" sz="2800" dirty="0"/>
              <a:t>Reinforcement learning needs a lot of data and a lot of computation. It is data-hungry. </a:t>
            </a:r>
          </a:p>
          <a:p>
            <a:pPr lvl="1"/>
            <a:r>
              <a:rPr lang="en-IN" dirty="0"/>
              <a:t>So for solving video games and puzzles it performs well</a:t>
            </a:r>
            <a:r>
              <a:rPr lang="en-IN" dirty="0" smtClean="0"/>
              <a:t>.</a:t>
            </a:r>
            <a:endParaRPr lang="en-IN" sz="2800" dirty="0"/>
          </a:p>
          <a:p>
            <a:r>
              <a:rPr lang="en-IN" sz="2800" dirty="0"/>
              <a:t>Reinforcement learning assumes the world is Markovian, which it is not. </a:t>
            </a:r>
          </a:p>
          <a:p>
            <a:pPr lvl="1"/>
            <a:r>
              <a:rPr lang="en-IN" dirty="0"/>
              <a:t>The Markovian model describes a sequence of possible events in which the probability of each event depends only on the state attained in the previous event.</a:t>
            </a:r>
          </a:p>
        </p:txBody>
      </p:sp>
    </p:spTree>
    <p:extLst>
      <p:ext uri="{BB962C8B-B14F-4D97-AF65-F5344CB8AC3E}">
        <p14:creationId xmlns:p14="http://schemas.microsoft.com/office/powerpoint/2010/main" val="50919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>
            <a:extLst>
              <a:ext uri="{FF2B5EF4-FFF2-40B4-BE49-F238E27FC236}">
                <a16:creationId xmlns="" xmlns:a16="http://schemas.microsoft.com/office/drawing/2014/main" id="{60BCA075-CE2D-48D8-865A-2D532343D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" r="-2" b="-2"/>
          <a:stretch>
            <a:fillRect/>
          </a:stretch>
        </p:blipFill>
        <p:spPr>
          <a:xfrm>
            <a:off x="1219200" y="914400"/>
            <a:ext cx="6600825" cy="5793551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E4684A72-178D-42FC-BD37-9BA54BD0B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7" y="86380"/>
            <a:ext cx="81360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sz="4000" dirty="0">
                <a:solidFill>
                  <a:srgbClr val="1338AD"/>
                </a:solidFill>
              </a:rPr>
              <a:t>Different Machine Learning Paradigms</a:t>
            </a:r>
          </a:p>
        </p:txBody>
      </p:sp>
    </p:spTree>
    <p:extLst>
      <p:ext uri="{BB962C8B-B14F-4D97-AF65-F5344CB8AC3E}">
        <p14:creationId xmlns:p14="http://schemas.microsoft.com/office/powerpoint/2010/main" val="28565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What is classification problem?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Let </a:t>
            </a:r>
            <a:r>
              <a:rPr lang="en-US" dirty="0"/>
              <a:t>there are two classes of objects.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– Class </a:t>
            </a:r>
            <a:r>
              <a:rPr lang="en-US" dirty="0"/>
              <a:t>1: Set of dog pictures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– Class </a:t>
            </a:r>
            <a:r>
              <a:rPr lang="en-US" dirty="0"/>
              <a:t>2: Set of cat pictures </a:t>
            </a:r>
          </a:p>
          <a:p>
            <a:r>
              <a:rPr lang="en-US" dirty="0" smtClean="0"/>
              <a:t>Problem </a:t>
            </a:r>
            <a:r>
              <a:rPr lang="en-US" dirty="0"/>
              <a:t>is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– Given </a:t>
            </a:r>
            <a:r>
              <a:rPr lang="en-US" dirty="0"/>
              <a:t>a picture, you should say whether it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is cat </a:t>
            </a:r>
            <a:r>
              <a:rPr lang="en-US" dirty="0"/>
              <a:t>or dog. </a:t>
            </a:r>
          </a:p>
          <a:p>
            <a:pPr marL="0" indent="0">
              <a:buNone/>
            </a:pPr>
            <a:r>
              <a:rPr lang="en-US" dirty="0" smtClean="0"/>
              <a:t>      – For </a:t>
            </a:r>
            <a:r>
              <a:rPr lang="en-US" dirty="0"/>
              <a:t>a human being it is easy…, but for a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machine </a:t>
            </a:r>
            <a:r>
              <a:rPr lang="en-US" dirty="0"/>
              <a:t>it is a non-trivial problem.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631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What is classification problem?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8" y="1193800"/>
            <a:ext cx="8014422" cy="543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0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Classification: Supervised Learning 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Training Phase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606"/>
            <a:ext cx="8128000" cy="4800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08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Classification: Supervised </a:t>
            </a:r>
            <a:r>
              <a:rPr lang="en-IN" sz="4000" dirty="0">
                <a:solidFill>
                  <a:srgbClr val="1338AD"/>
                </a:solidFill>
              </a:rPr>
              <a:t>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Testing Phase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16124"/>
            <a:ext cx="8456366" cy="4232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9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What is Learning?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r>
              <a:rPr lang="en-US" dirty="0" smtClean="0"/>
              <a:t>Child </a:t>
            </a:r>
            <a:r>
              <a:rPr lang="en-US" dirty="0"/>
              <a:t>has learnt what is it that is common among dogs … and, what is it that is common among cats… also, what are the distinguishing features/attributes. </a:t>
            </a:r>
          </a:p>
          <a:p>
            <a:r>
              <a:rPr lang="en-US" dirty="0" smtClean="0"/>
              <a:t>Child </a:t>
            </a:r>
            <a:r>
              <a:rPr lang="en-US" dirty="0"/>
              <a:t>has learnt the pattern (regularity) behind all dogs and the pattern behind all cats. </a:t>
            </a:r>
          </a:p>
          <a:p>
            <a:r>
              <a:rPr lang="en-US" dirty="0" smtClean="0"/>
              <a:t>Child </a:t>
            </a:r>
            <a:r>
              <a:rPr lang="en-US" dirty="0"/>
              <a:t>then recognized a test image as having a particular pattern that is unique to dogs. </a:t>
            </a:r>
          </a:p>
          <a:p>
            <a:pPr marL="0" indent="0">
              <a:buNone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250B7F-1421-40F4-8F0E-0D9B7D423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IN" sz="4000" dirty="0" smtClean="0">
                <a:solidFill>
                  <a:srgbClr val="1338AD"/>
                </a:solidFill>
              </a:rPr>
              <a:t>What is Regression Problem?</a:t>
            </a:r>
            <a:endParaRPr lang="en-IN" sz="4000" dirty="0">
              <a:solidFill>
                <a:srgbClr val="1338A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ACB607-A593-415F-9113-AE47B5920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211592"/>
            <a:ext cx="8277225" cy="5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997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5301AF-33E8-4FBA-B9B0-7A851FE0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solidFill>
                  <a:srgbClr val="1338AD"/>
                </a:solidFill>
              </a:rPr>
              <a:t>Popular ML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0E38359-224C-456C-B7C9-8854FA147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Classification</a:t>
            </a:r>
            <a:endParaRPr lang="en-IN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62D53F-67F9-42DF-8134-F277D5C87F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Linear Classifiers</a:t>
            </a:r>
          </a:p>
          <a:p>
            <a:r>
              <a:rPr lang="en-IN" dirty="0"/>
              <a:t>Support Vector Machines</a:t>
            </a:r>
          </a:p>
          <a:p>
            <a:r>
              <a:rPr lang="en-IN" dirty="0"/>
              <a:t>Decision Trees</a:t>
            </a:r>
          </a:p>
          <a:p>
            <a:r>
              <a:rPr lang="en-IN" dirty="0"/>
              <a:t>K-Nearest </a:t>
            </a:r>
            <a:r>
              <a:rPr lang="en-IN" dirty="0" err="1"/>
              <a:t>Neighbor</a:t>
            </a:r>
            <a:endParaRPr lang="en-IN" dirty="0"/>
          </a:p>
          <a:p>
            <a:r>
              <a:rPr lang="en-IN" dirty="0"/>
              <a:t>Random Forest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34876D6-94D2-4948-B1C7-09538B802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4189873-5376-4D7D-A398-86EECD7D9C9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Linear Regression</a:t>
            </a:r>
          </a:p>
          <a:p>
            <a:r>
              <a:rPr lang="en-IN" dirty="0"/>
              <a:t>Logistic Regression</a:t>
            </a:r>
          </a:p>
          <a:p>
            <a:r>
              <a:rPr lang="en-IN" dirty="0"/>
              <a:t>Polynomial Regression</a:t>
            </a:r>
          </a:p>
        </p:txBody>
      </p:sp>
    </p:spTree>
    <p:extLst>
      <p:ext uri="{BB962C8B-B14F-4D97-AF65-F5344CB8AC3E}">
        <p14:creationId xmlns:p14="http://schemas.microsoft.com/office/powerpoint/2010/main" val="25139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xmlns="" id="{549CE1B4-944A-448E-9658-7B8517655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en-US" sz="4000" dirty="0">
                <a:solidFill>
                  <a:srgbClr val="1338AD"/>
                </a:solidFill>
              </a:rPr>
              <a:t>Resources: Journals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xmlns="" id="{79A5C13B-2A65-4D04-B83E-36E5BEB30B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tr-TR" altLang="en-US"/>
              <a:t>Journal of Machine Learning Research </a:t>
            </a:r>
            <a:r>
              <a:rPr lang="tr-TR" altLang="en-US">
                <a:hlinkClick r:id="rId2"/>
              </a:rPr>
              <a:t>www.jmlr.org</a:t>
            </a:r>
            <a:endParaRPr lang="tr-TR" altLang="en-US"/>
          </a:p>
          <a:p>
            <a:pPr eaLnBrk="1" hangingPunct="1"/>
            <a:r>
              <a:rPr lang="tr-TR" altLang="en-US"/>
              <a:t>Machine Learning </a:t>
            </a:r>
          </a:p>
          <a:p>
            <a:pPr eaLnBrk="1" hangingPunct="1"/>
            <a:r>
              <a:rPr lang="tr-TR" altLang="en-US"/>
              <a:t>IEEE Transactions on Neural Networks</a:t>
            </a:r>
          </a:p>
          <a:p>
            <a:pPr eaLnBrk="1" hangingPunct="1"/>
            <a:r>
              <a:rPr lang="tr-TR" altLang="en-US"/>
              <a:t>IEEE Transactions on Pattern Analysis and Machine Intelligence</a:t>
            </a:r>
          </a:p>
          <a:p>
            <a:pPr eaLnBrk="1" hangingPunct="1"/>
            <a:r>
              <a:rPr lang="tr-TR" altLang="en-US"/>
              <a:t>Annals of Statistics</a:t>
            </a:r>
          </a:p>
          <a:p>
            <a:pPr eaLnBrk="1" hangingPunct="1"/>
            <a:r>
              <a:rPr lang="tr-TR" altLang="en-US"/>
              <a:t>Journal of the American Statistical Association</a:t>
            </a:r>
          </a:p>
        </p:txBody>
      </p:sp>
    </p:spTree>
    <p:extLst>
      <p:ext uri="{BB962C8B-B14F-4D97-AF65-F5344CB8AC3E}">
        <p14:creationId xmlns:p14="http://schemas.microsoft.com/office/powerpoint/2010/main" val="15001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9E56A65A-5351-4F97-821B-4303DBC00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tr-TR" altLang="en-US" sz="4000" dirty="0">
                <a:solidFill>
                  <a:srgbClr val="1338AD"/>
                </a:solidFill>
              </a:rPr>
              <a:t>Resources: Conferences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F46550E4-5EAE-4AB8-8D18-009421E53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001000" cy="5638800"/>
          </a:xfrm>
        </p:spPr>
        <p:txBody>
          <a:bodyPr>
            <a:noAutofit/>
          </a:bodyPr>
          <a:lstStyle/>
          <a:p>
            <a:pPr eaLnBrk="1" hangingPunct="1"/>
            <a:r>
              <a:rPr lang="tr-TR" altLang="en-US" sz="2800" dirty="0"/>
              <a:t>International Conference on Machine </a:t>
            </a:r>
            <a:r>
              <a:rPr lang="en-US" altLang="en-US" sz="2800" dirty="0" smtClean="0"/>
              <a:t>l</a:t>
            </a:r>
            <a:r>
              <a:rPr lang="tr-TR" altLang="en-US" sz="2800" dirty="0" smtClean="0"/>
              <a:t>earning </a:t>
            </a:r>
            <a:r>
              <a:rPr lang="tr-TR" altLang="en-US" sz="2800" dirty="0"/>
              <a:t>(ICML) </a:t>
            </a:r>
          </a:p>
          <a:p>
            <a:pPr eaLnBrk="1" hangingPunct="1"/>
            <a:r>
              <a:rPr lang="tr-TR" altLang="en-US" sz="2800" dirty="0"/>
              <a:t>European Conference on Machine Learning (ECML)</a:t>
            </a:r>
          </a:p>
          <a:p>
            <a:pPr eaLnBrk="1" hangingPunct="1"/>
            <a:r>
              <a:rPr lang="tr-TR" altLang="en-US" sz="2800" dirty="0"/>
              <a:t>Neural Information Processing Systems (NIPS)</a:t>
            </a:r>
          </a:p>
          <a:p>
            <a:pPr eaLnBrk="1" hangingPunct="1"/>
            <a:r>
              <a:rPr lang="tr-TR" altLang="en-US" sz="2800" dirty="0"/>
              <a:t>Computational Learning </a:t>
            </a:r>
            <a:endParaRPr lang="en-US" altLang="en-US" sz="2800" dirty="0"/>
          </a:p>
          <a:p>
            <a:pPr eaLnBrk="1" hangingPunct="1"/>
            <a:r>
              <a:rPr lang="tr-TR" altLang="en-US" sz="2800" dirty="0"/>
              <a:t>International Joint Conference on Artificial Intelligence (IJCAI)</a:t>
            </a:r>
          </a:p>
          <a:p>
            <a:pPr eaLnBrk="1" hangingPunct="1"/>
            <a:r>
              <a:rPr lang="en-US" altLang="en-US" sz="2800" dirty="0"/>
              <a:t>ACM SIGKDD Conference on Knowledge Discovery and Data Mining (KDD)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800" dirty="0"/>
              <a:t>IEEE Int. Conf. on Data Mining (ICDM)</a:t>
            </a:r>
            <a:endParaRPr lang="tr-T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849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3886200"/>
          </a:xfrm>
        </p:spPr>
        <p:txBody>
          <a:bodyPr>
            <a:normAutofit/>
          </a:bodyPr>
          <a:lstStyle/>
          <a:p>
            <a:pPr marL="0" indent="0">
              <a:buSzPct val="120000"/>
              <a:buNone/>
            </a:pPr>
            <a:endParaRPr lang="en-US" b="1" dirty="0">
              <a:solidFill>
                <a:srgbClr val="1338AD"/>
              </a:solidFill>
            </a:endParaRPr>
          </a:p>
          <a:p>
            <a:pPr marL="548640" lvl="2" indent="0">
              <a:buSzPct val="120000"/>
              <a:buNone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33600" y="3200400"/>
            <a:ext cx="5384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338AD"/>
                </a:solidFill>
                <a:latin typeface="Baskerville Old Face" pitchFamily="18" charset="0"/>
              </a:rPr>
              <a:t>Thank You: Question?</a:t>
            </a:r>
          </a:p>
        </p:txBody>
      </p:sp>
    </p:spTree>
    <p:extLst>
      <p:ext uri="{BB962C8B-B14F-4D97-AF65-F5344CB8AC3E}">
        <p14:creationId xmlns:p14="http://schemas.microsoft.com/office/powerpoint/2010/main" val="1007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1338AD"/>
                </a:solidFill>
              </a:rPr>
              <a:t>Supervised Learning</a:t>
            </a:r>
          </a:p>
        </p:txBody>
      </p:sp>
      <p:sp>
        <p:nvSpPr>
          <p:cNvPr id="521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To learn an unknown </a:t>
            </a:r>
            <a:r>
              <a:rPr lang="en-US" i="1" dirty="0" smtClean="0">
                <a:solidFill>
                  <a:srgbClr val="0000FF"/>
                </a:solidFill>
              </a:rPr>
              <a:t>target function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147B2"/>
                </a:solidFill>
              </a:rPr>
              <a:t>f</a:t>
            </a: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Input: a </a:t>
            </a:r>
            <a:r>
              <a:rPr lang="en-US" i="1" dirty="0" smtClean="0">
                <a:solidFill>
                  <a:srgbClr val="0000FF"/>
                </a:solidFill>
              </a:rPr>
              <a:t>training set </a:t>
            </a:r>
            <a:r>
              <a:rPr lang="en-US" dirty="0" smtClean="0"/>
              <a:t>of </a:t>
            </a:r>
            <a:r>
              <a:rPr lang="en-US" i="1" dirty="0" smtClean="0">
                <a:solidFill>
                  <a:srgbClr val="0000FF"/>
                </a:solidFill>
              </a:rPr>
              <a:t>labeled examples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147B2"/>
                </a:solidFill>
              </a:rPr>
              <a:t>(</a:t>
            </a:r>
            <a:r>
              <a:rPr lang="en-US" dirty="0" err="1" smtClean="0">
                <a:solidFill>
                  <a:srgbClr val="C147B2"/>
                </a:solidFill>
              </a:rPr>
              <a:t>x</a:t>
            </a:r>
            <a:r>
              <a:rPr lang="en-US" baseline="-25000" dirty="0" err="1" smtClean="0">
                <a:solidFill>
                  <a:srgbClr val="C147B2"/>
                </a:solidFill>
              </a:rPr>
              <a:t>j</a:t>
            </a:r>
            <a:r>
              <a:rPr lang="en-US" dirty="0" err="1" smtClean="0">
                <a:solidFill>
                  <a:srgbClr val="C147B2"/>
                </a:solidFill>
              </a:rPr>
              <a:t>,y</a:t>
            </a:r>
            <a:r>
              <a:rPr lang="en-US" baseline="-25000" dirty="0" err="1" smtClean="0">
                <a:solidFill>
                  <a:srgbClr val="C147B2"/>
                </a:solidFill>
              </a:rPr>
              <a:t>j</a:t>
            </a:r>
            <a:r>
              <a:rPr lang="en-US" dirty="0" smtClean="0">
                <a:solidFill>
                  <a:srgbClr val="C147B2"/>
                </a:solidFill>
              </a:rPr>
              <a:t>)</a:t>
            </a:r>
            <a:r>
              <a:rPr lang="en-US" dirty="0" smtClean="0"/>
              <a:t>        where </a:t>
            </a:r>
            <a:r>
              <a:rPr lang="en-US" dirty="0" smtClean="0">
                <a:solidFill>
                  <a:srgbClr val="C147B2"/>
                </a:solidFill>
              </a:rPr>
              <a:t> </a:t>
            </a:r>
            <a:r>
              <a:rPr lang="en-US" dirty="0" err="1" smtClean="0">
                <a:solidFill>
                  <a:srgbClr val="C147B2"/>
                </a:solidFill>
              </a:rPr>
              <a:t>y</a:t>
            </a:r>
            <a:r>
              <a:rPr lang="en-US" baseline="-25000" dirty="0" err="1" smtClean="0">
                <a:solidFill>
                  <a:srgbClr val="C147B2"/>
                </a:solidFill>
              </a:rPr>
              <a:t>j</a:t>
            </a:r>
            <a:r>
              <a:rPr lang="en-US" baseline="-25000" dirty="0" smtClean="0">
                <a:solidFill>
                  <a:srgbClr val="C147B2"/>
                </a:solidFill>
              </a:rPr>
              <a:t> </a:t>
            </a:r>
            <a:r>
              <a:rPr lang="en-US" dirty="0" smtClean="0">
                <a:solidFill>
                  <a:srgbClr val="C147B2"/>
                </a:solidFill>
              </a:rPr>
              <a:t>= f(</a:t>
            </a:r>
            <a:r>
              <a:rPr lang="en-US" dirty="0" err="1" smtClean="0">
                <a:solidFill>
                  <a:srgbClr val="C147B2"/>
                </a:solidFill>
              </a:rPr>
              <a:t>x</a:t>
            </a:r>
            <a:r>
              <a:rPr lang="en-US" baseline="-25000" dirty="0" err="1" smtClean="0">
                <a:solidFill>
                  <a:srgbClr val="C147B2"/>
                </a:solidFill>
              </a:rPr>
              <a:t>j</a:t>
            </a:r>
            <a:r>
              <a:rPr lang="en-US" dirty="0" smtClean="0">
                <a:solidFill>
                  <a:srgbClr val="C147B2"/>
                </a:solidFill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sz="2800" dirty="0" smtClean="0">
                <a:sym typeface="Symbol" pitchFamily="-107" charset="2"/>
              </a:rPr>
              <a:t>E.g., </a:t>
            </a:r>
            <a:r>
              <a:rPr lang="en-US" sz="2800" dirty="0" err="1" smtClean="0">
                <a:solidFill>
                  <a:srgbClr val="C147B2"/>
                </a:solidFill>
                <a:sym typeface="Symbol" pitchFamily="-107" charset="2"/>
              </a:rPr>
              <a:t>x</a:t>
            </a:r>
            <a:r>
              <a:rPr lang="en-US" sz="2800" baseline="-25000" dirty="0" err="1" smtClean="0">
                <a:solidFill>
                  <a:srgbClr val="C147B2"/>
                </a:solidFill>
                <a:sym typeface="Symbol" pitchFamily="-107" charset="2"/>
              </a:rPr>
              <a:t>j</a:t>
            </a:r>
            <a:r>
              <a:rPr lang="en-US" sz="2800" dirty="0" smtClean="0">
                <a:sym typeface="Symbol" pitchFamily="-107" charset="2"/>
              </a:rPr>
              <a:t> is an image, </a:t>
            </a:r>
            <a:r>
              <a:rPr lang="en-US" sz="2800" dirty="0" smtClean="0">
                <a:solidFill>
                  <a:srgbClr val="C147B2"/>
                </a:solidFill>
                <a:sym typeface="Symbol" pitchFamily="-107" charset="2"/>
              </a:rPr>
              <a:t>f(</a:t>
            </a:r>
            <a:r>
              <a:rPr lang="en-US" sz="2800" dirty="0" err="1" smtClean="0">
                <a:solidFill>
                  <a:srgbClr val="C147B2"/>
                </a:solidFill>
                <a:sym typeface="Symbol" pitchFamily="-107" charset="2"/>
              </a:rPr>
              <a:t>x</a:t>
            </a:r>
            <a:r>
              <a:rPr lang="en-US" sz="2800" baseline="-25000" dirty="0" err="1" smtClean="0">
                <a:solidFill>
                  <a:srgbClr val="C147B2"/>
                </a:solidFill>
                <a:sym typeface="Symbol" pitchFamily="-107" charset="2"/>
              </a:rPr>
              <a:t>j</a:t>
            </a:r>
            <a:r>
              <a:rPr lang="en-US" sz="2800" dirty="0" smtClean="0">
                <a:solidFill>
                  <a:srgbClr val="C147B2"/>
                </a:solidFill>
                <a:sym typeface="Symbol" pitchFamily="-107" charset="2"/>
              </a:rPr>
              <a:t>)</a:t>
            </a:r>
            <a:r>
              <a:rPr lang="en-US" sz="2800" dirty="0" smtClean="0">
                <a:sym typeface="Symbol" pitchFamily="-107" charset="2"/>
              </a:rPr>
              <a:t> is the label “giraffe”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Output: </a:t>
            </a:r>
            <a:r>
              <a:rPr lang="en-US" i="1" dirty="0" smtClean="0">
                <a:solidFill>
                  <a:srgbClr val="0000FF"/>
                </a:solidFill>
              </a:rPr>
              <a:t>hypothesis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147B2"/>
                </a:solidFill>
              </a:rPr>
              <a:t>h</a:t>
            </a:r>
            <a:r>
              <a:rPr lang="en-US" dirty="0" smtClean="0"/>
              <a:t> </a:t>
            </a:r>
            <a:r>
              <a:rPr lang="en-US" dirty="0" smtClean="0">
                <a:sym typeface="Symbol" pitchFamily="-107" charset="2"/>
              </a:rPr>
              <a:t>that is “close” to </a:t>
            </a:r>
            <a:r>
              <a:rPr lang="en-US" dirty="0" smtClean="0">
                <a:solidFill>
                  <a:srgbClr val="C147B2"/>
                </a:solidFill>
                <a:sym typeface="Symbol" pitchFamily="-107" charset="2"/>
              </a:rPr>
              <a:t>f</a:t>
            </a:r>
            <a:r>
              <a:rPr lang="en-US" dirty="0" smtClean="0">
                <a:solidFill>
                  <a:srgbClr val="000000"/>
                </a:solidFill>
                <a:sym typeface="Symbol" pitchFamily="-107" charset="2"/>
              </a:rPr>
              <a:t>, i.e., predicts well on unseen examples (“</a:t>
            </a:r>
            <a:r>
              <a:rPr lang="en-US" i="1" dirty="0" smtClean="0">
                <a:solidFill>
                  <a:srgbClr val="0000FF"/>
                </a:solidFill>
                <a:sym typeface="Symbol" pitchFamily="-107" charset="2"/>
              </a:rPr>
              <a:t>test set</a:t>
            </a:r>
            <a:r>
              <a:rPr lang="en-US" dirty="0" smtClean="0">
                <a:solidFill>
                  <a:srgbClr val="000000"/>
                </a:solidFill>
                <a:sym typeface="Symbol" pitchFamily="-107" charset="2"/>
              </a:rPr>
              <a:t>”)</a:t>
            </a:r>
            <a:endParaRPr lang="en-US" dirty="0" smtClean="0">
              <a:sym typeface="Symbol" pitchFamily="-107" charset="2"/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Many possible hypothesis families for </a:t>
            </a:r>
            <a:r>
              <a:rPr lang="en-US" dirty="0" smtClean="0">
                <a:solidFill>
                  <a:srgbClr val="C147B2"/>
                </a:solidFill>
              </a:rPr>
              <a:t>h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Linear models, logistic regression, neural networks, decision trees, examples (nearest-neighbor) etc.</a:t>
            </a:r>
          </a:p>
          <a:p>
            <a:pPr lvl="1">
              <a:lnSpc>
                <a:spcPct val="90000"/>
              </a:lnSpc>
            </a:pPr>
            <a:endParaRPr lang="en-US" sz="2600" dirty="0" smtClean="0"/>
          </a:p>
        </p:txBody>
      </p:sp>
      <p:sp>
        <p:nvSpPr>
          <p:cNvPr id="32774" name="Footer Placeholder 6"/>
          <p:cNvSpPr>
            <a:spLocks noGrp="1"/>
          </p:cNvSpPr>
          <p:nvPr>
            <p:ph type="ftr" sz="quarter" idx="11"/>
          </p:nvPr>
        </p:nvSpPr>
        <p:spPr bwMode="auto">
          <a:xfrm>
            <a:off x="60198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07" charset="0"/>
                <a:ea typeface="ＭＳ Ｐゴシック" pitchFamily="-107" charset="-128"/>
              </a:defRPr>
            </a:lvl9pPr>
          </a:lstStyle>
          <a:p>
            <a:r>
              <a:rPr lang="en-US" dirty="0" smtClean="0"/>
              <a:t>Slide Adapted from </a:t>
            </a:r>
            <a:r>
              <a:rPr lang="en-US" b="1" dirty="0"/>
              <a:t>Stuart Russell</a:t>
            </a:r>
          </a:p>
        </p:txBody>
      </p:sp>
    </p:spTree>
    <p:extLst>
      <p:ext uri="{BB962C8B-B14F-4D97-AF65-F5344CB8AC3E}">
        <p14:creationId xmlns:p14="http://schemas.microsoft.com/office/powerpoint/2010/main" val="23620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1338AD"/>
                </a:solidFill>
              </a:rPr>
              <a:t>Housing</a:t>
            </a:r>
            <a:r>
              <a:rPr lang="zh-CN" altLang="en-US" dirty="0">
                <a:solidFill>
                  <a:srgbClr val="1338AD"/>
                </a:solidFill>
              </a:rPr>
              <a:t> </a:t>
            </a:r>
            <a:r>
              <a:rPr lang="en-US" altLang="zh-CN" dirty="0">
                <a:solidFill>
                  <a:srgbClr val="1338AD"/>
                </a:solidFill>
              </a:rPr>
              <a:t>Price</a:t>
            </a:r>
            <a:r>
              <a:rPr lang="zh-CN" altLang="en-US" dirty="0">
                <a:solidFill>
                  <a:srgbClr val="1338AD"/>
                </a:solidFill>
              </a:rPr>
              <a:t> </a:t>
            </a:r>
            <a:r>
              <a:rPr lang="en-US" altLang="zh-CN" dirty="0">
                <a:solidFill>
                  <a:srgbClr val="1338AD"/>
                </a:solidFill>
              </a:rPr>
              <a:t>Prediction</a:t>
            </a:r>
            <a:endParaRPr lang="en-US" dirty="0">
              <a:solidFill>
                <a:srgbClr val="1338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86" y="2971800"/>
            <a:ext cx="4624779" cy="3090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743152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5638590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638590"/>
                <a:ext cx="1682986" cy="838410"/>
              </a:xfrm>
              <a:prstGeom prst="rect">
                <a:avLst/>
              </a:prstGeom>
              <a:blipFill rotWithShape="1">
                <a:blip r:embed="rId4"/>
                <a:stretch>
                  <a:fillRect b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3474446" y="5504115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3286" y="4273799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86" y="4273799"/>
                <a:ext cx="2097314" cy="838410"/>
              </a:xfrm>
              <a:prstGeom prst="rect">
                <a:avLst/>
              </a:prstGeom>
              <a:blipFill rotWithShape="1">
                <a:blip r:embed="rId5"/>
                <a:stretch>
                  <a:fillRect l="-5797" t="-11594" r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xmlns="" id="{24055B2D-EC94-854C-B114-5EC33921E3A5}"/>
              </a:ext>
            </a:extLst>
          </p:cNvPr>
          <p:cNvSpPr/>
          <p:nvPr/>
        </p:nvSpPr>
        <p:spPr>
          <a:xfrm rot="1732402" flipH="1">
            <a:off x="5435950" y="4250090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itchFamily="34" charset="0"/>
                  <a:buChar char="•"/>
                </a:pPr>
                <a:r>
                  <a:rPr lang="en-US" sz="2600" dirty="0"/>
                  <a:t> </a:t>
                </a:r>
                <a:r>
                  <a:rPr lang="en-US" sz="3200" dirty="0"/>
                  <a:t>Given: a dataset that contains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3200" dirty="0">
                    <a:solidFill>
                      <a:srgbClr val="0432FF"/>
                    </a:solidFill>
                  </a:rPr>
                  <a:t> Task: </a:t>
                </a:r>
                <a:r>
                  <a:rPr lang="en-US" sz="3200" dirty="0"/>
                  <a:t>I</a:t>
                </a:r>
                <a:r>
                  <a:rPr lang="en-US" sz="3200" dirty="0" smtClean="0"/>
                  <a:t>f </a:t>
                </a:r>
                <a:r>
                  <a:rPr lang="en-US" sz="3200" dirty="0"/>
                  <a:t>a residence has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 rotWithShape="1">
                <a:blip r:embed="rId6"/>
                <a:stretch>
                  <a:fillRect l="-1255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2CF844-062A-F942-A0D7-457950E5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rgbClr val="1338AD"/>
                </a:solidFill>
              </a:rPr>
              <a:t>Housing</a:t>
            </a:r>
            <a:r>
              <a:rPr lang="zh-CN" altLang="en-US" dirty="0">
                <a:solidFill>
                  <a:srgbClr val="1338AD"/>
                </a:solidFill>
              </a:rPr>
              <a:t> </a:t>
            </a:r>
            <a:r>
              <a:rPr lang="en-US" altLang="zh-CN" dirty="0">
                <a:solidFill>
                  <a:srgbClr val="1338AD"/>
                </a:solidFill>
              </a:rPr>
              <a:t>Price</a:t>
            </a:r>
            <a:r>
              <a:rPr lang="zh-CN" altLang="en-US" dirty="0">
                <a:solidFill>
                  <a:srgbClr val="1338AD"/>
                </a:solidFill>
              </a:rPr>
              <a:t> </a:t>
            </a:r>
            <a:r>
              <a:rPr lang="en-US" altLang="zh-CN" dirty="0">
                <a:solidFill>
                  <a:srgbClr val="1338AD"/>
                </a:solidFill>
              </a:rPr>
              <a:t>Prediction</a:t>
            </a:r>
            <a:endParaRPr lang="en-US" dirty="0">
              <a:solidFill>
                <a:srgbClr val="1338A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5E84E2-2AF6-6946-A4DE-91E24C9B4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86" y="2971800"/>
            <a:ext cx="4624779" cy="30904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3FA238AC-75DD-534E-8CDF-72A1AFDC15AE}"/>
              </a:ext>
            </a:extLst>
          </p:cNvPr>
          <p:cNvSpPr txBox="1">
            <a:spLocks/>
          </p:cNvSpPr>
          <p:nvPr/>
        </p:nvSpPr>
        <p:spPr>
          <a:xfrm>
            <a:off x="4849173" y="5743152"/>
            <a:ext cx="2097314" cy="838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="" id="{FF05715A-AA23-F44E-81EE-1A30240FF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257800"/>
                <a:ext cx="1682986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=800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F05715A-AA23-F44E-81EE-1A30240FF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57800"/>
                <a:ext cx="1682986" cy="838410"/>
              </a:xfrm>
              <a:prstGeom prst="rect">
                <a:avLst/>
              </a:prstGeom>
              <a:blipFill rotWithShape="1">
                <a:blip r:embed="rId4"/>
                <a:stretch>
                  <a:fillRect b="-9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3007346-30F8-A340-9723-6D0194E7F566}"/>
              </a:ext>
            </a:extLst>
          </p:cNvPr>
          <p:cNvCxnSpPr>
            <a:cxnSpLocks/>
          </p:cNvCxnSpPr>
          <p:nvPr/>
        </p:nvCxnSpPr>
        <p:spPr>
          <a:xfrm flipV="1">
            <a:off x="3474446" y="5504115"/>
            <a:ext cx="0" cy="5625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="" id="{696AB59E-A314-C74D-A999-9EBA100DC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3286" y="4273799"/>
                <a:ext cx="2097314" cy="838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15th sample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6AB59E-A314-C74D-A999-9EBA100DC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86" y="4273799"/>
                <a:ext cx="2097314" cy="838410"/>
              </a:xfrm>
              <a:prstGeom prst="rect">
                <a:avLst/>
              </a:prstGeom>
              <a:blipFill rotWithShape="1">
                <a:blip r:embed="rId5"/>
                <a:stretch>
                  <a:fillRect l="-5797" t="-11594" r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25">
            <a:extLst>
              <a:ext uri="{FF2B5EF4-FFF2-40B4-BE49-F238E27FC236}">
                <a16:creationId xmlns:a16="http://schemas.microsoft.com/office/drawing/2014/main" xmlns="" id="{24055B2D-EC94-854C-B114-5EC33921E3A5}"/>
              </a:ext>
            </a:extLst>
          </p:cNvPr>
          <p:cNvSpPr/>
          <p:nvPr/>
        </p:nvSpPr>
        <p:spPr>
          <a:xfrm rot="1732402" flipH="1">
            <a:off x="5435950" y="4250090"/>
            <a:ext cx="1136528" cy="47418"/>
          </a:xfrm>
          <a:custGeom>
            <a:avLst/>
            <a:gdLst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2" fmla="*/ 339844 w 679688"/>
              <a:gd name="connsiteY2" fmla="*/ 347179 h 694357"/>
              <a:gd name="connsiteX3" fmla="*/ 339844 w 679688"/>
              <a:gd name="connsiteY3" fmla="*/ 0 h 694357"/>
              <a:gd name="connsiteX0" fmla="*/ 339844 w 679688"/>
              <a:gd name="connsiteY0" fmla="*/ 0 h 694357"/>
              <a:gd name="connsiteX1" fmla="*/ 679688 w 679688"/>
              <a:gd name="connsiteY1" fmla="*/ 347179 h 694357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2" fmla="*/ 0 w 339844"/>
              <a:gd name="connsiteY2" fmla="*/ 353810 h 353810"/>
              <a:gd name="connsiteX3" fmla="*/ 0 w 339844"/>
              <a:gd name="connsiteY3" fmla="*/ 6631 h 353810"/>
              <a:gd name="connsiteX0" fmla="*/ 0 w 339844"/>
              <a:gd name="connsiteY0" fmla="*/ 6631 h 353810"/>
              <a:gd name="connsiteX1" fmla="*/ 339844 w 339844"/>
              <a:gd name="connsiteY1" fmla="*/ 353810 h 353810"/>
              <a:gd name="connsiteX0" fmla="*/ 0 w 342253"/>
              <a:gd name="connsiteY0" fmla="*/ 94000 h 441179"/>
              <a:gd name="connsiteX1" fmla="*/ 133396 w 342253"/>
              <a:gd name="connsiteY1" fmla="*/ 20952 h 441179"/>
              <a:gd name="connsiteX2" fmla="*/ 339844 w 342253"/>
              <a:gd name="connsiteY2" fmla="*/ 441179 h 441179"/>
              <a:gd name="connsiteX3" fmla="*/ 0 w 342253"/>
              <a:gd name="connsiteY3" fmla="*/ 441179 h 441179"/>
              <a:gd name="connsiteX4" fmla="*/ 0 w 342253"/>
              <a:gd name="connsiteY4" fmla="*/ 94000 h 441179"/>
              <a:gd name="connsiteX0" fmla="*/ 0 w 342253"/>
              <a:gd name="connsiteY0" fmla="*/ 94000 h 441179"/>
              <a:gd name="connsiteX1" fmla="*/ 339844 w 342253"/>
              <a:gd name="connsiteY1" fmla="*/ 441179 h 441179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63807 w 666216"/>
              <a:gd name="connsiteY1" fmla="*/ 441181 h 441181"/>
              <a:gd name="connsiteX0" fmla="*/ 323963 w 666216"/>
              <a:gd name="connsiteY0" fmla="*/ 94002 h 441181"/>
              <a:gd name="connsiteX1" fmla="*/ 457359 w 666216"/>
              <a:gd name="connsiteY1" fmla="*/ 20954 h 441181"/>
              <a:gd name="connsiteX2" fmla="*/ 663807 w 666216"/>
              <a:gd name="connsiteY2" fmla="*/ 441181 h 441181"/>
              <a:gd name="connsiteX3" fmla="*/ 323963 w 666216"/>
              <a:gd name="connsiteY3" fmla="*/ 441181 h 441181"/>
              <a:gd name="connsiteX4" fmla="*/ 323963 w 666216"/>
              <a:gd name="connsiteY4" fmla="*/ 94002 h 441181"/>
              <a:gd name="connsiteX0" fmla="*/ 0 w 666216"/>
              <a:gd name="connsiteY0" fmla="*/ 374434 h 441181"/>
              <a:gd name="connsiteX1" fmla="*/ 61200 w 666216"/>
              <a:gd name="connsiteY1" fmla="*/ 112055 h 441181"/>
              <a:gd name="connsiteX2" fmla="*/ 663807 w 666216"/>
              <a:gd name="connsiteY2" fmla="*/ 441181 h 441181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663807 w 666216"/>
              <a:gd name="connsiteY3" fmla="*/ 461487 h 461487"/>
              <a:gd name="connsiteX0" fmla="*/ 323963 w 666216"/>
              <a:gd name="connsiteY0" fmla="*/ 114308 h 461487"/>
              <a:gd name="connsiteX1" fmla="*/ 457359 w 666216"/>
              <a:gd name="connsiteY1" fmla="*/ 41260 h 461487"/>
              <a:gd name="connsiteX2" fmla="*/ 663807 w 666216"/>
              <a:gd name="connsiteY2" fmla="*/ 461487 h 461487"/>
              <a:gd name="connsiteX3" fmla="*/ 323963 w 666216"/>
              <a:gd name="connsiteY3" fmla="*/ 461487 h 461487"/>
              <a:gd name="connsiteX4" fmla="*/ 323963 w 666216"/>
              <a:gd name="connsiteY4" fmla="*/ 114308 h 461487"/>
              <a:gd name="connsiteX0" fmla="*/ 0 w 666216"/>
              <a:gd name="connsiteY0" fmla="*/ 394740 h 461487"/>
              <a:gd name="connsiteX1" fmla="*/ 61200 w 666216"/>
              <a:gd name="connsiteY1" fmla="*/ 132361 h 461487"/>
              <a:gd name="connsiteX2" fmla="*/ 305761 w 666216"/>
              <a:gd name="connsiteY2" fmla="*/ 14284 h 461487"/>
              <a:gd name="connsiteX3" fmla="*/ 470919 w 666216"/>
              <a:gd name="connsiteY3" fmla="*/ 132362 h 461487"/>
              <a:gd name="connsiteX4" fmla="*/ 663807 w 666216"/>
              <a:gd name="connsiteY4" fmla="*/ 461487 h 461487"/>
              <a:gd name="connsiteX0" fmla="*/ 323963 w 666216"/>
              <a:gd name="connsiteY0" fmla="*/ 112112 h 459291"/>
              <a:gd name="connsiteX1" fmla="*/ 457359 w 666216"/>
              <a:gd name="connsiteY1" fmla="*/ 39064 h 459291"/>
              <a:gd name="connsiteX2" fmla="*/ 663807 w 666216"/>
              <a:gd name="connsiteY2" fmla="*/ 459291 h 459291"/>
              <a:gd name="connsiteX3" fmla="*/ 323963 w 666216"/>
              <a:gd name="connsiteY3" fmla="*/ 459291 h 459291"/>
              <a:gd name="connsiteX4" fmla="*/ 323963 w 666216"/>
              <a:gd name="connsiteY4" fmla="*/ 112112 h 459291"/>
              <a:gd name="connsiteX0" fmla="*/ 0 w 666216"/>
              <a:gd name="connsiteY0" fmla="*/ 392544 h 459291"/>
              <a:gd name="connsiteX1" fmla="*/ 64376 w 666216"/>
              <a:gd name="connsiteY1" fmla="*/ 159686 h 459291"/>
              <a:gd name="connsiteX2" fmla="*/ 305761 w 666216"/>
              <a:gd name="connsiteY2" fmla="*/ 12088 h 459291"/>
              <a:gd name="connsiteX3" fmla="*/ 470919 w 666216"/>
              <a:gd name="connsiteY3" fmla="*/ 130166 h 459291"/>
              <a:gd name="connsiteX4" fmla="*/ 663807 w 666216"/>
              <a:gd name="connsiteY4" fmla="*/ 459291 h 459291"/>
              <a:gd name="connsiteX0" fmla="*/ 323963 w 666216"/>
              <a:gd name="connsiteY0" fmla="*/ 110300 h 457479"/>
              <a:gd name="connsiteX1" fmla="*/ 457359 w 666216"/>
              <a:gd name="connsiteY1" fmla="*/ 37252 h 457479"/>
              <a:gd name="connsiteX2" fmla="*/ 663807 w 666216"/>
              <a:gd name="connsiteY2" fmla="*/ 457479 h 457479"/>
              <a:gd name="connsiteX3" fmla="*/ 323963 w 666216"/>
              <a:gd name="connsiteY3" fmla="*/ 457479 h 457479"/>
              <a:gd name="connsiteX4" fmla="*/ 323963 w 666216"/>
              <a:gd name="connsiteY4" fmla="*/ 110300 h 457479"/>
              <a:gd name="connsiteX0" fmla="*/ 0 w 666216"/>
              <a:gd name="connsiteY0" fmla="*/ 390732 h 457479"/>
              <a:gd name="connsiteX1" fmla="*/ 67551 w 666216"/>
              <a:gd name="connsiteY1" fmla="*/ 191436 h 457479"/>
              <a:gd name="connsiteX2" fmla="*/ 305761 w 666216"/>
              <a:gd name="connsiteY2" fmla="*/ 10276 h 457479"/>
              <a:gd name="connsiteX3" fmla="*/ 470919 w 666216"/>
              <a:gd name="connsiteY3" fmla="*/ 128354 h 457479"/>
              <a:gd name="connsiteX4" fmla="*/ 663807 w 666216"/>
              <a:gd name="connsiteY4" fmla="*/ 457479 h 457479"/>
              <a:gd name="connsiteX0" fmla="*/ 323963 w 666216"/>
              <a:gd name="connsiteY0" fmla="*/ 110300 h 617606"/>
              <a:gd name="connsiteX1" fmla="*/ 457359 w 666216"/>
              <a:gd name="connsiteY1" fmla="*/ 37252 h 617606"/>
              <a:gd name="connsiteX2" fmla="*/ 663807 w 666216"/>
              <a:gd name="connsiteY2" fmla="*/ 457479 h 617606"/>
              <a:gd name="connsiteX3" fmla="*/ 323963 w 666216"/>
              <a:gd name="connsiteY3" fmla="*/ 457479 h 617606"/>
              <a:gd name="connsiteX4" fmla="*/ 323963 w 666216"/>
              <a:gd name="connsiteY4" fmla="*/ 110300 h 617606"/>
              <a:gd name="connsiteX0" fmla="*/ 0 w 666216"/>
              <a:gd name="connsiteY0" fmla="*/ 390732 h 617606"/>
              <a:gd name="connsiteX1" fmla="*/ 67551 w 666216"/>
              <a:gd name="connsiteY1" fmla="*/ 191436 h 617606"/>
              <a:gd name="connsiteX2" fmla="*/ 305761 w 666216"/>
              <a:gd name="connsiteY2" fmla="*/ 10276 h 617606"/>
              <a:gd name="connsiteX3" fmla="*/ 470919 w 666216"/>
              <a:gd name="connsiteY3" fmla="*/ 128354 h 617606"/>
              <a:gd name="connsiteX4" fmla="*/ 665250 w 666216"/>
              <a:gd name="connsiteY4" fmla="*/ 617606 h 617606"/>
              <a:gd name="connsiteX0" fmla="*/ 323963 w 674188"/>
              <a:gd name="connsiteY0" fmla="*/ 110300 h 617606"/>
              <a:gd name="connsiteX1" fmla="*/ 457359 w 674188"/>
              <a:gd name="connsiteY1" fmla="*/ 37252 h 617606"/>
              <a:gd name="connsiteX2" fmla="*/ 578398 w 674188"/>
              <a:gd name="connsiteY2" fmla="*/ 264748 h 617606"/>
              <a:gd name="connsiteX3" fmla="*/ 663807 w 674188"/>
              <a:gd name="connsiteY3" fmla="*/ 457479 h 617606"/>
              <a:gd name="connsiteX4" fmla="*/ 323963 w 674188"/>
              <a:gd name="connsiteY4" fmla="*/ 457479 h 617606"/>
              <a:gd name="connsiteX5" fmla="*/ 323963 w 674188"/>
              <a:gd name="connsiteY5" fmla="*/ 110300 h 617606"/>
              <a:gd name="connsiteX0" fmla="*/ 0 w 674188"/>
              <a:gd name="connsiteY0" fmla="*/ 390732 h 617606"/>
              <a:gd name="connsiteX1" fmla="*/ 67551 w 674188"/>
              <a:gd name="connsiteY1" fmla="*/ 191436 h 617606"/>
              <a:gd name="connsiteX2" fmla="*/ 305761 w 674188"/>
              <a:gd name="connsiteY2" fmla="*/ 10276 h 617606"/>
              <a:gd name="connsiteX3" fmla="*/ 470919 w 674188"/>
              <a:gd name="connsiteY3" fmla="*/ 128354 h 617606"/>
              <a:gd name="connsiteX4" fmla="*/ 665250 w 674188"/>
              <a:gd name="connsiteY4" fmla="*/ 617606 h 617606"/>
              <a:gd name="connsiteX0" fmla="*/ 323963 w 674737"/>
              <a:gd name="connsiteY0" fmla="*/ 110300 h 617606"/>
              <a:gd name="connsiteX1" fmla="*/ 457359 w 674737"/>
              <a:gd name="connsiteY1" fmla="*/ 37252 h 617606"/>
              <a:gd name="connsiteX2" fmla="*/ 584713 w 674737"/>
              <a:gd name="connsiteY2" fmla="*/ 234025 h 617606"/>
              <a:gd name="connsiteX3" fmla="*/ 663807 w 674737"/>
              <a:gd name="connsiteY3" fmla="*/ 457479 h 617606"/>
              <a:gd name="connsiteX4" fmla="*/ 323963 w 674737"/>
              <a:gd name="connsiteY4" fmla="*/ 457479 h 617606"/>
              <a:gd name="connsiteX5" fmla="*/ 323963 w 674737"/>
              <a:gd name="connsiteY5" fmla="*/ 110300 h 617606"/>
              <a:gd name="connsiteX0" fmla="*/ 0 w 674737"/>
              <a:gd name="connsiteY0" fmla="*/ 390732 h 617606"/>
              <a:gd name="connsiteX1" fmla="*/ 67551 w 674737"/>
              <a:gd name="connsiteY1" fmla="*/ 191436 h 617606"/>
              <a:gd name="connsiteX2" fmla="*/ 305761 w 674737"/>
              <a:gd name="connsiteY2" fmla="*/ 10276 h 617606"/>
              <a:gd name="connsiteX3" fmla="*/ 470919 w 674737"/>
              <a:gd name="connsiteY3" fmla="*/ 128354 h 617606"/>
              <a:gd name="connsiteX4" fmla="*/ 665250 w 674737"/>
              <a:gd name="connsiteY4" fmla="*/ 617606 h 617606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655003 w 674737"/>
              <a:gd name="connsiteY4" fmla="*/ 699422 h 699423"/>
              <a:gd name="connsiteX0" fmla="*/ 323963 w 674737"/>
              <a:gd name="connsiteY0" fmla="*/ 110300 h 699423"/>
              <a:gd name="connsiteX1" fmla="*/ 457359 w 674737"/>
              <a:gd name="connsiteY1" fmla="*/ 37252 h 699423"/>
              <a:gd name="connsiteX2" fmla="*/ 584713 w 674737"/>
              <a:gd name="connsiteY2" fmla="*/ 234025 h 699423"/>
              <a:gd name="connsiteX3" fmla="*/ 663807 w 674737"/>
              <a:gd name="connsiteY3" fmla="*/ 457479 h 699423"/>
              <a:gd name="connsiteX4" fmla="*/ 323963 w 674737"/>
              <a:gd name="connsiteY4" fmla="*/ 457479 h 699423"/>
              <a:gd name="connsiteX5" fmla="*/ 323963 w 674737"/>
              <a:gd name="connsiteY5" fmla="*/ 110300 h 699423"/>
              <a:gd name="connsiteX0" fmla="*/ 0 w 674737"/>
              <a:gd name="connsiteY0" fmla="*/ 390732 h 699423"/>
              <a:gd name="connsiteX1" fmla="*/ 67551 w 674737"/>
              <a:gd name="connsiteY1" fmla="*/ 191436 h 699423"/>
              <a:gd name="connsiteX2" fmla="*/ 305761 w 674737"/>
              <a:gd name="connsiteY2" fmla="*/ 10276 h 699423"/>
              <a:gd name="connsiteX3" fmla="*/ 470919 w 674737"/>
              <a:gd name="connsiteY3" fmla="*/ 128354 h 699423"/>
              <a:gd name="connsiteX4" fmla="*/ 588355 w 674737"/>
              <a:gd name="connsiteY4" fmla="*/ 404194 h 699423"/>
              <a:gd name="connsiteX5" fmla="*/ 655003 w 674737"/>
              <a:gd name="connsiteY5" fmla="*/ 699422 h 699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737" h="699423" stroke="0" extrusionOk="0">
                <a:moveTo>
                  <a:pt x="323963" y="110300"/>
                </a:moveTo>
                <a:cubicBezTo>
                  <a:pt x="348843" y="53792"/>
                  <a:pt x="400718" y="-20611"/>
                  <a:pt x="457359" y="37252"/>
                </a:cubicBezTo>
                <a:cubicBezTo>
                  <a:pt x="498510" y="61858"/>
                  <a:pt x="550305" y="163987"/>
                  <a:pt x="584713" y="234025"/>
                </a:cubicBezTo>
                <a:cubicBezTo>
                  <a:pt x="619121" y="304063"/>
                  <a:pt x="704958" y="424221"/>
                  <a:pt x="663807" y="457479"/>
                </a:cubicBezTo>
                <a:lnTo>
                  <a:pt x="323963" y="457479"/>
                </a:lnTo>
                <a:lnTo>
                  <a:pt x="323963" y="110300"/>
                </a:lnTo>
                <a:close/>
              </a:path>
              <a:path w="674737" h="699423" fill="none">
                <a:moveTo>
                  <a:pt x="0" y="390732"/>
                </a:moveTo>
                <a:cubicBezTo>
                  <a:pt x="19199" y="365452"/>
                  <a:pt x="43552" y="223037"/>
                  <a:pt x="67551" y="191436"/>
                </a:cubicBezTo>
                <a:cubicBezTo>
                  <a:pt x="113218" y="135407"/>
                  <a:pt x="205327" y="-44578"/>
                  <a:pt x="305761" y="10276"/>
                </a:cubicBezTo>
                <a:cubicBezTo>
                  <a:pt x="369813" y="12736"/>
                  <a:pt x="411245" y="53820"/>
                  <a:pt x="470919" y="128354"/>
                </a:cubicBezTo>
                <a:cubicBezTo>
                  <a:pt x="517030" y="196150"/>
                  <a:pt x="557674" y="309016"/>
                  <a:pt x="588355" y="404194"/>
                </a:cubicBezTo>
                <a:cubicBezTo>
                  <a:pt x="619036" y="499372"/>
                  <a:pt x="642907" y="652360"/>
                  <a:pt x="655003" y="699422"/>
                </a:cubicBezTo>
              </a:path>
            </a:pathLst>
          </a:cu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="" id="{E9937B6C-8E14-A54D-B565-28809DBA49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itchFamily="34" charset="0"/>
                  <a:buChar char="•"/>
                </a:pPr>
                <a:r>
                  <a:rPr lang="en-US" sz="2600" dirty="0"/>
                  <a:t> </a:t>
                </a:r>
                <a:r>
                  <a:rPr lang="en-US" sz="3200" dirty="0"/>
                  <a:t>Given: a dataset that contains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samples</a:t>
                </a:r>
              </a:p>
              <a:p>
                <a:pPr marL="0" indent="0" algn="ctr">
                  <a:lnSpc>
                    <a:spcPct val="7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320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3200" i="1" smtClean="0">
                        <a:latin typeface="Cambria Math" panose="02040503050406030204" pitchFamily="18" charset="0"/>
                      </a:rPr>
                      <m:t>, …(</m:t>
                    </m:r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20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lang="en-US" sz="320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3200" dirty="0">
                    <a:solidFill>
                      <a:srgbClr val="0432FF"/>
                    </a:solidFill>
                  </a:rPr>
                  <a:t> </a:t>
                </a:r>
                <a:r>
                  <a:rPr lang="en-US" sz="3200" dirty="0">
                    <a:solidFill>
                      <a:srgbClr val="0070C0"/>
                    </a:solidFill>
                  </a:rPr>
                  <a:t>Task:</a:t>
                </a:r>
                <a:r>
                  <a:rPr lang="en-US" sz="3200" dirty="0">
                    <a:solidFill>
                      <a:srgbClr val="0432FF"/>
                    </a:solidFill>
                  </a:rPr>
                  <a:t> </a:t>
                </a:r>
                <a:r>
                  <a:rPr lang="en-US" sz="3200" dirty="0"/>
                  <a:t>I</a:t>
                </a:r>
                <a:r>
                  <a:rPr lang="en-US" sz="3200" dirty="0" smtClean="0"/>
                  <a:t>f </a:t>
                </a:r>
                <a:r>
                  <a:rPr lang="en-US" sz="3200" dirty="0"/>
                  <a:t>a residence has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square feet, predict its price?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9937B6C-8E14-A54D-B565-28809DBA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193433"/>
                <a:ext cx="8743950" cy="4563836"/>
              </a:xfrm>
              <a:prstGeom prst="rect">
                <a:avLst/>
              </a:prstGeom>
              <a:blipFill rotWithShape="1">
                <a:blip r:embed="rId6"/>
                <a:stretch>
                  <a:fillRect l="-1255" t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7D9F18-AD67-3940-B485-24D493B683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2" y="2971800"/>
            <a:ext cx="4625048" cy="309067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15F50C57-7079-584C-9E58-2CDF07FEB28C}"/>
              </a:ext>
            </a:extLst>
          </p:cNvPr>
          <p:cNvSpPr/>
          <p:nvPr/>
        </p:nvSpPr>
        <p:spPr>
          <a:xfrm>
            <a:off x="3368040" y="5029200"/>
            <a:ext cx="137160" cy="137160"/>
          </a:xfrm>
          <a:prstGeom prst="ellipse">
            <a:avLst/>
          </a:prstGeom>
          <a:solidFill>
            <a:srgbClr val="0099FF"/>
          </a:solidFill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00050" y="6059269"/>
            <a:ext cx="866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70C0"/>
                </a:solidFill>
              </a:rPr>
              <a:t> Solution</a:t>
            </a:r>
            <a:r>
              <a:rPr lang="en-US" sz="2800" dirty="0">
                <a:solidFill>
                  <a:srgbClr val="0070C0"/>
                </a:solidFill>
              </a:rPr>
              <a:t>:</a:t>
            </a:r>
            <a:r>
              <a:rPr lang="en-US" sz="2800" dirty="0"/>
              <a:t> fitting linear/quadratic functions to </a:t>
            </a:r>
            <a:r>
              <a:rPr lang="en-US" sz="2800" dirty="0" smtClean="0"/>
              <a:t>the dataset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9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DA4FDB-046F-204F-B867-F1F2E8145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338AD"/>
                </a:solidFill>
              </a:rPr>
              <a:t>High-dimensional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FC25432-B9FB-6341-B064-855D6BFFDD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E.g.,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C25432-B9FB-6341-B064-855D6BFFDD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311626"/>
                <a:ext cx="8563356" cy="4563836"/>
              </a:xfrm>
              <a:blipFill>
                <a:blip r:embed="rId2"/>
                <a:stretch>
                  <a:fillRect l="-889" t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87208775-2072-5D4F-B27F-6720EDD51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08775-2072-5D4F-B27F-6720EDD51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10" y="2449678"/>
                <a:ext cx="2843893" cy="4563836"/>
              </a:xfrm>
              <a:prstGeom prst="rect">
                <a:avLst/>
              </a:prstGeom>
              <a:blipFill>
                <a:blip r:embed="rId3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E2EB80A-F89F-AC4B-8C3F-199B018F2447}"/>
                  </a:ext>
                </a:extLst>
              </p:cNvPr>
              <p:cNvSpPr txBox="1"/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living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lot size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# floors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condition</a:t>
                </a:r>
              </a:p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--- zip code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2EB80A-F89F-AC4B-8C3F-199B018F2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6" y="2212731"/>
                <a:ext cx="2398816" cy="3216265"/>
              </a:xfrm>
              <a:prstGeom prst="rect">
                <a:avLst/>
              </a:prstGeom>
              <a:blipFill>
                <a:blip r:embed="rId4"/>
                <a:stretch>
                  <a:fillRect l="-4233" t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4196742-6F79-2749-BBD4-522B8A870C08}"/>
              </a:ext>
            </a:extLst>
          </p:cNvPr>
          <p:cNvCxnSpPr>
            <a:cxnSpLocks/>
          </p:cNvCxnSpPr>
          <p:nvPr/>
        </p:nvCxnSpPr>
        <p:spPr>
          <a:xfrm flipV="1">
            <a:off x="5342392" y="3629168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F4817F9F-9FA9-2140-851C-8D57F999A095}"/>
              </a:ext>
            </a:extLst>
          </p:cNvPr>
          <p:cNvSpPr txBox="1">
            <a:spLocks/>
          </p:cNvSpPr>
          <p:nvPr/>
        </p:nvSpPr>
        <p:spPr>
          <a:xfrm>
            <a:off x="5249939" y="2390860"/>
            <a:ext cx="2843893" cy="4563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="" id="{053D0477-B331-C847-B7D4-EF435A3152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53D0477-B331-C847-B7D4-EF435A315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45" y="3375095"/>
                <a:ext cx="2843893" cy="456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54EE62F-BB87-A744-A1D6-2126F93253D6}"/>
              </a:ext>
            </a:extLst>
          </p:cNvPr>
          <p:cNvSpPr txBox="1"/>
          <p:nvPr/>
        </p:nvSpPr>
        <p:spPr>
          <a:xfrm>
            <a:off x="6745184" y="3363216"/>
            <a:ext cx="23988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cs typeface="Calibri" panose="020F0502020204030204" pitchFamily="34" charset="0"/>
              </a:rPr>
              <a:t>--- price</a:t>
            </a: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1338AD"/>
                </a:solidFill>
              </a:rPr>
              <a:t>Supervised Learning in </a:t>
            </a:r>
            <a:r>
              <a:rPr lang="en-US" sz="4000" dirty="0" smtClean="0">
                <a:solidFill>
                  <a:srgbClr val="1338AD"/>
                </a:solidFill>
              </a:rPr>
              <a:t>CV</a:t>
            </a:r>
            <a:endParaRPr lang="en-US" sz="4000" dirty="0">
              <a:solidFill>
                <a:srgbClr val="1338A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33A153D-C304-EE45-8A63-C79C58D6C6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219200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Image Classification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main object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3A153D-C304-EE45-8A63-C79C58D6C6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219200"/>
                <a:ext cx="8563356" cy="4563836"/>
              </a:xfrm>
              <a:blipFill rotWithShape="1">
                <a:blip r:embed="rId2"/>
                <a:stretch>
                  <a:fillRect l="-163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4AC1F4C-35BC-B945-999D-413C942C9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963" y="2286000"/>
            <a:ext cx="5163874" cy="3616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6408" y="6172200"/>
            <a:ext cx="7238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ImageNet</a:t>
            </a:r>
            <a:r>
              <a:rPr lang="en-US" dirty="0"/>
              <a:t> Large Scale Visual Recognition Challenge. </a:t>
            </a:r>
            <a:r>
              <a:rPr lang="en-US" dirty="0" err="1"/>
              <a:t>Russakovsky</a:t>
            </a:r>
            <a:r>
              <a:rPr lang="en-US" dirty="0"/>
              <a:t> et al.’2015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8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6571AF-83B6-AB47-89B1-7B33899D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1338AD"/>
                </a:solidFill>
              </a:rPr>
              <a:t>Supervised Learning in CV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82E30CC-43AB-5145-B89A-A54556B38248}"/>
              </a:ext>
            </a:extLst>
          </p:cNvPr>
          <p:cNvSpPr txBox="1">
            <a:spLocks/>
          </p:cNvSpPr>
          <p:nvPr/>
        </p:nvSpPr>
        <p:spPr>
          <a:xfrm>
            <a:off x="928639" y="6324600"/>
            <a:ext cx="7529561" cy="1740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ImageNet Large Scale Visual Recognition Challenge. </a:t>
            </a:r>
            <a:r>
              <a:rPr lang="en-US" sz="1800" dirty="0" err="1"/>
              <a:t>Russakovsky</a:t>
            </a:r>
            <a:r>
              <a:rPr lang="en-US" sz="1800" dirty="0"/>
              <a:t> et al.’2015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53FFE0-2E1C-A04B-9F68-F5CBFEA9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62" y="2238491"/>
            <a:ext cx="5498275" cy="3874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="" id="{9D78D7FB-932F-D947-BCA7-FEC749865E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050" y="1066800"/>
                <a:ext cx="8563356" cy="4563836"/>
              </a:xfrm>
            </p:spPr>
            <p:txBody>
              <a:bodyPr/>
              <a:lstStyle/>
              <a:p>
                <a:r>
                  <a:rPr lang="en-US" dirty="0"/>
                  <a:t> Object localization and detection</a:t>
                </a:r>
                <a:endParaRPr lang="en-US" b="0" dirty="0"/>
              </a:p>
              <a:p>
                <a:pPr lvl="1"/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raw pixels of the image,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bounding boxes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D78D7FB-932F-D947-BCA7-FEC749865E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050" y="1066800"/>
                <a:ext cx="8563356" cy="4563836"/>
              </a:xfrm>
              <a:blipFill rotWithShape="1">
                <a:blip r:embed="rId3"/>
                <a:stretch>
                  <a:fillRect l="-1638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22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1602CF-9B34-8D43-B2CB-06EF34A2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1338AD"/>
                </a:solidFill>
              </a:rPr>
              <a:t>Supervised Learning in Natural Language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242581-9E1F-D141-B934-92C511140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44" y="1454904"/>
            <a:ext cx="8563356" cy="602496"/>
          </a:xfrm>
        </p:spPr>
        <p:txBody>
          <a:bodyPr/>
          <a:lstStyle/>
          <a:p>
            <a:r>
              <a:rPr lang="en-US" dirty="0"/>
              <a:t> Machine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351E757-AD92-9C47-9FE6-33AE9B31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253"/>
            <a:ext cx="9144000" cy="25163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9590960C-8E35-F744-BEE1-1AD0B25FEF7C}"/>
              </a:ext>
            </a:extLst>
          </p:cNvPr>
          <p:cNvSpPr txBox="1">
            <a:spLocks/>
          </p:cNvSpPr>
          <p:nvPr/>
        </p:nvSpPr>
        <p:spPr>
          <a:xfrm>
            <a:off x="400050" y="4953000"/>
            <a:ext cx="8563356" cy="1720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charset="2"/>
              <a:buChar char="Ø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Note: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basic and fundamental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(which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en-US" altLang="zh-CN" dirty="0" smtClean="0"/>
              <a:t>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="" id="{F1CC0081-ED75-0444-AC07-BF3D86D5C3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4059" y="4046764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1CC0081-ED75-0444-AC07-BF3D86D5C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59" y="4046764"/>
                <a:ext cx="2843893" cy="456383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F2D2EB49-1CDE-9E4A-91E0-DE08296F21A3}"/>
              </a:ext>
            </a:extLst>
          </p:cNvPr>
          <p:cNvSpPr/>
          <p:nvPr/>
        </p:nvSpPr>
        <p:spPr>
          <a:xfrm rot="5400000">
            <a:off x="2314627" y="2101242"/>
            <a:ext cx="322758" cy="3004458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xmlns="" id="{C51B0FA5-4B22-4640-8D3A-EB90FEE6A816}"/>
              </a:ext>
            </a:extLst>
          </p:cNvPr>
          <p:cNvSpPr/>
          <p:nvPr/>
        </p:nvSpPr>
        <p:spPr>
          <a:xfrm rot="5400000">
            <a:off x="6054480" y="2468504"/>
            <a:ext cx="300754" cy="2291937"/>
          </a:xfrm>
          <a:prstGeom prst="rightBrace">
            <a:avLst>
              <a:gd name="adj1" fmla="val 69167"/>
              <a:gd name="adj2" fmla="val 5000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="" id="{2365CC29-CC7F-564F-BA35-E4CEFE3DE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2910" y="4046764"/>
                <a:ext cx="2843893" cy="45638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anose="05000000000000000000" pitchFamily="2" charset="2"/>
                  <a:buChar char="Ø"/>
                  <a:defRPr sz="2800" kern="120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charset="2"/>
                  <a:buChar char="Ø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Calibri" charset="0"/>
                    <a:ea typeface="Calibri" charset="0"/>
                    <a:cs typeface="Calibri" charset="0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65CC29-CC7F-564F-BA35-E4CEFE3DE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10" y="4046764"/>
                <a:ext cx="2843893" cy="45638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50CA7D2-E7BA-DF43-97C6-11A6E4C6EEFE}"/>
              </a:ext>
            </a:extLst>
          </p:cNvPr>
          <p:cNvCxnSpPr>
            <a:cxnSpLocks/>
          </p:cNvCxnSpPr>
          <p:nvPr/>
        </p:nvCxnSpPr>
        <p:spPr>
          <a:xfrm flipV="1">
            <a:off x="4171263" y="4322623"/>
            <a:ext cx="70664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5398</TotalTime>
  <Words>1056</Words>
  <Application>Microsoft Office PowerPoint</Application>
  <PresentationFormat>On-screen Show (4:3)</PresentationFormat>
  <Paragraphs>161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 Supervised and Unsupervised Learning </vt:lpstr>
      <vt:lpstr>PowerPoint Presentation</vt:lpstr>
      <vt:lpstr>Supervised Learning</vt:lpstr>
      <vt:lpstr>Housing Price Prediction</vt:lpstr>
      <vt:lpstr>Housing Price Prediction</vt:lpstr>
      <vt:lpstr>High-dimensional Features</vt:lpstr>
      <vt:lpstr>Supervised Learning in CV</vt:lpstr>
      <vt:lpstr>Supervised Learning in CV</vt:lpstr>
      <vt:lpstr>Supervised Learning in Natural Language Processing</vt:lpstr>
      <vt:lpstr>Supervised Learning</vt:lpstr>
      <vt:lpstr>Supervised Learning</vt:lpstr>
      <vt:lpstr>Unsupervised Learning</vt:lpstr>
      <vt:lpstr>Clustering </vt:lpstr>
      <vt:lpstr>Clustering Genes</vt:lpstr>
      <vt:lpstr>Need for Unsupervised Learning</vt:lpstr>
      <vt:lpstr>Disadvantages of Unsupervised Learning</vt:lpstr>
      <vt:lpstr>Reinforcement Learning</vt:lpstr>
      <vt:lpstr>Need for Reinforcement Learning</vt:lpstr>
      <vt:lpstr>Disadvantages of Reinforcement Learning</vt:lpstr>
      <vt:lpstr>What is classification problem?</vt:lpstr>
      <vt:lpstr>What is classification problem?</vt:lpstr>
      <vt:lpstr>Classification: Supervised Learning </vt:lpstr>
      <vt:lpstr>Classification: Supervised Learning </vt:lpstr>
      <vt:lpstr>What is Learning?</vt:lpstr>
      <vt:lpstr>What is Regression Problem?</vt:lpstr>
      <vt:lpstr>Popular ML algorithms</vt:lpstr>
      <vt:lpstr>Resources: Journals</vt:lpstr>
      <vt:lpstr>Resources: Conferences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Mrinmoy Ghorai</dc:creator>
  <cp:lastModifiedBy>Girish</cp:lastModifiedBy>
  <cp:revision>194</cp:revision>
  <dcterms:created xsi:type="dcterms:W3CDTF">2020-08-25T07:29:25Z</dcterms:created>
  <dcterms:modified xsi:type="dcterms:W3CDTF">2022-04-07T14:42:48Z</dcterms:modified>
</cp:coreProperties>
</file>